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76" r:id="rId3"/>
    <p:sldId id="292" r:id="rId4"/>
    <p:sldId id="258" r:id="rId5"/>
    <p:sldId id="259" r:id="rId6"/>
    <p:sldId id="279" r:id="rId7"/>
    <p:sldId id="267" r:id="rId8"/>
    <p:sldId id="261" r:id="rId9"/>
    <p:sldId id="265" r:id="rId10"/>
    <p:sldId id="270" r:id="rId11"/>
    <p:sldId id="288" r:id="rId12"/>
    <p:sldId id="287" r:id="rId13"/>
    <p:sldId id="280" r:id="rId14"/>
    <p:sldId id="281" r:id="rId15"/>
    <p:sldId id="283" r:id="rId16"/>
    <p:sldId id="271" r:id="rId17"/>
    <p:sldId id="290" r:id="rId18"/>
    <p:sldId id="291" r:id="rId19"/>
    <p:sldId id="284" r:id="rId20"/>
    <p:sldId id="272" r:id="rId21"/>
    <p:sldId id="273" r:id="rId22"/>
    <p:sldId id="274" r:id="rId23"/>
    <p:sldId id="266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625F"/>
    <a:srgbClr val="D300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28" autoAdjust="0"/>
    <p:restoredTop sz="94690" autoAdjust="0"/>
  </p:normalViewPr>
  <p:slideViewPr>
    <p:cSldViewPr snapToGrid="0" snapToObjects="1">
      <p:cViewPr>
        <p:scale>
          <a:sx n="100" d="100"/>
          <a:sy n="100" d="100"/>
        </p:scale>
        <p:origin x="-92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1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aura:Desktop:pub_stats_piechart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aura:Library:Containers:com.apple.mail:Data:Library:Mail%20Downloads:pub_stat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aura:Library:Containers:com.apple.mail:Data:Library:Mail%20Downloads:pub_stat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aura:Library:Containers:com.apple.mail:Data:Library:Mail%20Downloads:pub_stats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aura:Library:Containers:com.apple.mail:Data:Library:Mail%20Downloads:pub_stat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71540455739743"/>
          <c:y val="0.139135680956547"/>
          <c:w val="0.726734790931561"/>
          <c:h val="0.772654564012832"/>
        </c:manualLayout>
      </c:layout>
      <c:pieChart>
        <c:varyColors val="1"/>
        <c:ser>
          <c:idx val="0"/>
          <c:order val="0"/>
          <c:val>
            <c:numRef>
              <c:f>(Sheet2!$B$26,Sheet2!$F$26)</c:f>
              <c:numCache>
                <c:formatCode>General</c:formatCode>
                <c:ptCount val="2"/>
                <c:pt idx="0">
                  <c:v>2821.0</c:v>
                </c:pt>
                <c:pt idx="1">
                  <c:v>322.0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1388888888889"/>
          <c:y val="0.0258501039407126"/>
          <c:w val="0.520539994768744"/>
          <c:h val="0.913964813389442"/>
        </c:manualLayout>
      </c:layout>
      <c:pieChart>
        <c:varyColors val="1"/>
        <c:ser>
          <c:idx val="0"/>
          <c:order val="0"/>
          <c:val>
            <c:numRef>
              <c:f>(Sheet2!$B$20,Sheet2!$F$20)</c:f>
              <c:numCache>
                <c:formatCode>General</c:formatCode>
                <c:ptCount val="2"/>
                <c:pt idx="0">
                  <c:v>2732.0</c:v>
                </c:pt>
                <c:pt idx="1">
                  <c:v>204.0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42370457664753"/>
          <c:y val="0.0253895805522656"/>
          <c:w val="0.975762954233525"/>
          <c:h val="0.731436496587457"/>
        </c:manualLayout>
      </c:layout>
      <c:pieChart>
        <c:varyColors val="1"/>
        <c:ser>
          <c:idx val="0"/>
          <c:order val="0"/>
          <c:val>
            <c:numRef>
              <c:f>(Sheet2!$B$5,Sheet2!$F$5)</c:f>
              <c:numCache>
                <c:formatCode>General</c:formatCode>
                <c:ptCount val="2"/>
                <c:pt idx="0">
                  <c:v>1454.0</c:v>
                </c:pt>
                <c:pt idx="1">
                  <c:v>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549601211311"/>
          <c:y val="0.151194100312752"/>
          <c:w val="0.449151257708473"/>
          <c:h val="0.788620374151136"/>
        </c:manualLayout>
      </c:layout>
      <c:pieChart>
        <c:varyColors val="1"/>
        <c:ser>
          <c:idx val="0"/>
          <c:order val="0"/>
          <c:val>
            <c:numRef>
              <c:f>(Sheet2!$B$15,Sheet2!$F$15)</c:f>
              <c:numCache>
                <c:formatCode>General</c:formatCode>
                <c:ptCount val="2"/>
                <c:pt idx="0">
                  <c:v>2160.0</c:v>
                </c:pt>
                <c:pt idx="1">
                  <c:v>77.0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143486466729"/>
          <c:y val="0.0820354788547614"/>
          <c:w val="0.719194353153251"/>
          <c:h val="0.807134879339843"/>
        </c:manualLayout>
      </c:layout>
      <c:pieChart>
        <c:varyColors val="1"/>
        <c:ser>
          <c:idx val="0"/>
          <c:order val="0"/>
          <c:val>
            <c:numRef>
              <c:f>(Sheet2!$B$10,Sheet2!$F$10)</c:f>
              <c:numCache>
                <c:formatCode>General</c:formatCode>
                <c:ptCount val="2"/>
                <c:pt idx="0">
                  <c:v>1756.0</c:v>
                </c:pt>
                <c:pt idx="1">
                  <c:v>33.0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79DD7-66A2-2148-A12A-70BCBD8C560F}" type="datetimeFigureOut">
              <a:rPr lang="en-US" smtClean="0"/>
              <a:pPr/>
              <a:t>07/04/2014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6E31F-B547-424D-BB9F-C9AC3C88E8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11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6E31F-B547-424D-BB9F-C9AC3C88E87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40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6E31F-B547-424D-BB9F-C9AC3C88E87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6E31F-B547-424D-BB9F-C9AC3C88E87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6E31F-B547-424D-BB9F-C9AC3C88E87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88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6E31F-B547-424D-BB9F-C9AC3C88E87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37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6E31F-B547-424D-BB9F-C9AC3C88E87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6E31F-B547-424D-BB9F-C9AC3C88E87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6E31F-B547-424D-BB9F-C9AC3C88E87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62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6E31F-B547-424D-BB9F-C9AC3C88E87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6E31F-B547-424D-BB9F-C9AC3C88E87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6E31F-B547-424D-BB9F-C9AC3C88E87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6E31F-B547-424D-BB9F-C9AC3C88E87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1DF2-7BF9-A444-898E-FF34A6E20879}" type="datetimeFigureOut">
              <a:rPr lang="en-US" smtClean="0"/>
              <a:pPr/>
              <a:t>07/04/2014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6A22-CD5D-214D-8041-14A85DBEC3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1DF2-7BF9-A444-898E-FF34A6E20879}" type="datetimeFigureOut">
              <a:rPr lang="en-US" smtClean="0"/>
              <a:pPr/>
              <a:t>07/04/2014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6A22-CD5D-214D-8041-14A85DBEC3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0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1DF2-7BF9-A444-898E-FF34A6E20879}" type="datetimeFigureOut">
              <a:rPr lang="en-US" smtClean="0"/>
              <a:pPr/>
              <a:t>07/04/2014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6A22-CD5D-214D-8041-14A85DBEC3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7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1DF2-7BF9-A444-898E-FF34A6E20879}" type="datetimeFigureOut">
              <a:rPr lang="en-US" smtClean="0"/>
              <a:pPr/>
              <a:t>07/04/2014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6A22-CD5D-214D-8041-14A85DBEC3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1DF2-7BF9-A444-898E-FF34A6E20879}" type="datetimeFigureOut">
              <a:rPr lang="en-US" smtClean="0"/>
              <a:pPr/>
              <a:t>07/04/2014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6A22-CD5D-214D-8041-14A85DBEC3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4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1DF2-7BF9-A444-898E-FF34A6E20879}" type="datetimeFigureOut">
              <a:rPr lang="en-US" smtClean="0"/>
              <a:pPr/>
              <a:t>07/04/2014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6A22-CD5D-214D-8041-14A85DBEC3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01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1DF2-7BF9-A444-898E-FF34A6E20879}" type="datetimeFigureOut">
              <a:rPr lang="en-US" smtClean="0"/>
              <a:pPr/>
              <a:t>07/04/2014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6A22-CD5D-214D-8041-14A85DBEC3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05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1DF2-7BF9-A444-898E-FF34A6E20879}" type="datetimeFigureOut">
              <a:rPr lang="en-US" smtClean="0"/>
              <a:pPr/>
              <a:t>07/04/2014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6A22-CD5D-214D-8041-14A85DBEC3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62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1DF2-7BF9-A444-898E-FF34A6E20879}" type="datetimeFigureOut">
              <a:rPr lang="en-US" smtClean="0"/>
              <a:pPr/>
              <a:t>07/04/2014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6A22-CD5D-214D-8041-14A85DBEC3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6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1DF2-7BF9-A444-898E-FF34A6E20879}" type="datetimeFigureOut">
              <a:rPr lang="en-US" smtClean="0"/>
              <a:pPr/>
              <a:t>07/04/2014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6A22-CD5D-214D-8041-14A85DBEC3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28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1DF2-7BF9-A444-898E-FF34A6E20879}" type="datetimeFigureOut">
              <a:rPr lang="en-US" smtClean="0"/>
              <a:pPr/>
              <a:t>07/04/2014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6A22-CD5D-214D-8041-14A85DBEC3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1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D1DF2-7BF9-A444-898E-FF34A6E20879}" type="datetimeFigureOut">
              <a:rPr lang="en-US" smtClean="0"/>
              <a:pPr/>
              <a:t>07/04/2014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E6A22-CD5D-214D-8041-14A85DBEC3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6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6" Type="http://schemas.openxmlformats.org/officeDocument/2006/relationships/chart" Target="../charts/chart4.xml"/><Relationship Id="rId7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hyperlink" Target="http://dev.flybase.org/.bin/cvreport.html?cvterm=DOID:4+childdepth=2+parentdepth=all+rel=is_a" TargetMode="External"/><Relationship Id="rId5" Type="http://schemas.openxmlformats.org/officeDocument/2006/relationships/hyperlink" Target="http://dev.flybase.org/.bin/cvreport.html?cvterm=DOID:7+childdepth=2+parentdepth=all+rel=is_a" TargetMode="External"/><Relationship Id="rId6" Type="http://schemas.openxmlformats.org/officeDocument/2006/relationships/hyperlink" Target="http://dev.flybase.org/.bin/cvreport.html?cvterm=DOID:863+childdepth=2+parentdepth=all+rel=is_a" TargetMode="External"/><Relationship Id="rId7" Type="http://schemas.openxmlformats.org/officeDocument/2006/relationships/hyperlink" Target="http://dev.flybase.org/.bin/cvreport.html?cvterm=DOID:331+childdepth=2+parentdepth=all+rel=is_a" TargetMode="External"/><Relationship Id="rId8" Type="http://schemas.openxmlformats.org/officeDocument/2006/relationships/hyperlink" Target="http://dev.flybase.org/.bin/cvreport.html?cvterm=DOID:1289+childdepth=2+parentdepth=all+rel=is_a" TargetMode="External"/><Relationship Id="rId9" Type="http://schemas.openxmlformats.org/officeDocument/2006/relationships/hyperlink" Target="http://flybase.org/cgi-bin/cvreport.html?id=FBcv:0000347" TargetMode="External"/><Relationship Id="rId10" Type="http://schemas.openxmlformats.org/officeDocument/2006/relationships/hyperlink" Target="http://disease-ontology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Human health</a:t>
            </a:r>
            <a:r>
              <a:rPr lang="en-US" dirty="0"/>
              <a:t>-related models in Drosophila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ADRC 2014, San Diego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959" y="1602978"/>
            <a:ext cx="1601292" cy="619855"/>
          </a:xfrm>
          <a:prstGeom prst="rect">
            <a:avLst/>
          </a:prstGeom>
        </p:spPr>
      </p:pic>
      <p:pic>
        <p:nvPicPr>
          <p:cNvPr id="5" name="Picture 4" descr="fb_banner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66" y="4704588"/>
            <a:ext cx="2220468" cy="72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34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Searching for alleles associated with a </a:t>
            </a:r>
            <a:r>
              <a:rPr lang="en-US" sz="3200" dirty="0" smtClean="0">
                <a:solidFill>
                  <a:srgbClr val="000000"/>
                </a:solidFill>
              </a:rPr>
              <a:t>specific disease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7266" y="2026022"/>
            <a:ext cx="4927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Example 1 : Which alleles have been shown to model Parkinson’s disease in flies?</a:t>
            </a:r>
            <a:endParaRPr lang="en-US" sz="2000" dirty="0"/>
          </a:p>
        </p:txBody>
      </p:sp>
      <p:cxnSp>
        <p:nvCxnSpPr>
          <p:cNvPr id="8" name="Curved Connector 7"/>
          <p:cNvCxnSpPr/>
          <p:nvPr/>
        </p:nvCxnSpPr>
        <p:spPr>
          <a:xfrm>
            <a:off x="7716417" y="5552857"/>
            <a:ext cx="970383" cy="853890"/>
          </a:xfrm>
          <a:prstGeom prst="curvedConnector3">
            <a:avLst>
              <a:gd name="adj1" fmla="val -10296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qs_cropp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4" y="2950312"/>
            <a:ext cx="8780016" cy="260254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3604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Searching for a specific disease: The disease term report page</a:t>
            </a:r>
            <a:endParaRPr lang="en-US" sz="3200" dirty="0"/>
          </a:p>
        </p:txBody>
      </p:sp>
      <p:pic>
        <p:nvPicPr>
          <p:cNvPr id="4" name="Picture 3" descr="Screen Shot 2014-03-12 at 09.32.31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539782"/>
            <a:ext cx="6365594" cy="517851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333501" y="1524000"/>
            <a:ext cx="6464300" cy="8001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30403" y="2133240"/>
            <a:ext cx="1309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Disease details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30403" y="5816240"/>
            <a:ext cx="1309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Links to OMIM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98500" y="6602271"/>
            <a:ext cx="53340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009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Searching for a specific disease: The disease term report page</a:t>
            </a:r>
            <a:endParaRPr lang="en-US" sz="3200" dirty="0"/>
          </a:p>
        </p:txBody>
      </p:sp>
      <p:pic>
        <p:nvPicPr>
          <p:cNvPr id="4" name="Picture 3" descr="Screen Shot 2014-03-12 at 09.32.31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539782"/>
            <a:ext cx="6365594" cy="517851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2738239" y="3197374"/>
            <a:ext cx="3875866" cy="866626"/>
          </a:xfrm>
          <a:prstGeom prst="rect">
            <a:avLst/>
          </a:prstGeom>
          <a:noFill/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1950" y="3277964"/>
            <a:ext cx="2126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Position in Disease Ontology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37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Searching for a specific disease: The disease term report page</a:t>
            </a:r>
            <a:endParaRPr lang="en-US" sz="3200" dirty="0"/>
          </a:p>
        </p:txBody>
      </p:sp>
      <p:pic>
        <p:nvPicPr>
          <p:cNvPr id="4" name="Picture 3" descr="Screen Shot 2014-03-12 at 09.32.31.png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539782"/>
            <a:ext cx="6365594" cy="517851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2738239" y="3197374"/>
            <a:ext cx="3875866" cy="866626"/>
          </a:xfrm>
          <a:prstGeom prst="rect">
            <a:avLst/>
          </a:prstGeom>
          <a:noFill/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1950" y="3277964"/>
            <a:ext cx="2126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Position in Disease Ontology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5" name="Picture 4" descr="Screen Shot 2014-03-24 at 14.52.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2748824"/>
            <a:ext cx="8369300" cy="263035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286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Searching for a specific disease: The disease term report page</a:t>
            </a:r>
            <a:endParaRPr lang="en-US" sz="3200" dirty="0"/>
          </a:p>
        </p:txBody>
      </p:sp>
      <p:pic>
        <p:nvPicPr>
          <p:cNvPr id="4" name="Picture 3" descr="Screen Shot 2014-03-12 at 09.32.31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527082"/>
            <a:ext cx="6365594" cy="517851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2383368" y="2288756"/>
            <a:ext cx="1458624" cy="489503"/>
          </a:xfrm>
          <a:prstGeom prst="ellipse">
            <a:avLst/>
          </a:prstGeom>
          <a:noFill/>
          <a:ln w="25400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4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30717" y="2011282"/>
            <a:ext cx="1160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504D"/>
                </a:solidFill>
              </a:rPr>
              <a:t>Links to gene and allele reports</a:t>
            </a:r>
            <a:endParaRPr lang="en-US" b="1" dirty="0">
              <a:solidFill>
                <a:srgbClr val="C0504D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244168" y="5029200"/>
            <a:ext cx="359832" cy="1178059"/>
          </a:xfrm>
          <a:prstGeom prst="ellipse">
            <a:avLst/>
          </a:prstGeom>
          <a:noFill/>
          <a:ln w="25400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554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Searching for a specific disease: The disease term report page</a:t>
            </a:r>
            <a:endParaRPr lang="en-US" sz="3200" dirty="0"/>
          </a:p>
        </p:txBody>
      </p:sp>
      <p:pic>
        <p:nvPicPr>
          <p:cNvPr id="4" name="Picture 3" descr="Screen Shot 2014-03-12 at 09.32.31.png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527082"/>
            <a:ext cx="6365594" cy="517851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Curved Connector 7"/>
          <p:cNvCxnSpPr/>
          <p:nvPr/>
        </p:nvCxnSpPr>
        <p:spPr>
          <a:xfrm>
            <a:off x="7176970" y="4921816"/>
            <a:ext cx="1776530" cy="1001761"/>
          </a:xfrm>
          <a:prstGeom prst="curvedConnector3">
            <a:avLst>
              <a:gd name="adj1" fmla="val -17913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" name="Picture 2" descr="Screen Shot 2014-03-24 at 14.41.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1" y="2708219"/>
            <a:ext cx="8836519" cy="204855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Oval 10"/>
          <p:cNvSpPr/>
          <p:nvPr/>
        </p:nvSpPr>
        <p:spPr>
          <a:xfrm>
            <a:off x="6311900" y="4406926"/>
            <a:ext cx="1074661" cy="489503"/>
          </a:xfrm>
          <a:prstGeom prst="ellipse">
            <a:avLst/>
          </a:prstGeom>
          <a:noFill/>
          <a:ln w="25400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19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Screen Shot 2014-03-24 at 16.54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1258279"/>
            <a:ext cx="9017001" cy="97491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Searching for </a:t>
            </a:r>
            <a:r>
              <a:rPr lang="en-US" sz="3200" dirty="0" smtClean="0"/>
              <a:t>a </a:t>
            </a:r>
            <a:r>
              <a:rPr lang="en-US" sz="3200" dirty="0"/>
              <a:t>specific </a:t>
            </a:r>
            <a:r>
              <a:rPr lang="en-US" sz="3200" dirty="0" smtClean="0"/>
              <a:t>disease: The allele report </a:t>
            </a:r>
            <a:endParaRPr lang="en-US" sz="3200" dirty="0"/>
          </a:p>
        </p:txBody>
      </p:sp>
      <p:sp>
        <p:nvSpPr>
          <p:cNvPr id="20" name="Oval 19"/>
          <p:cNvSpPr/>
          <p:nvPr/>
        </p:nvSpPr>
        <p:spPr>
          <a:xfrm>
            <a:off x="89872" y="1827126"/>
            <a:ext cx="1204272" cy="289689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4D"/>
              </a:solidFill>
            </a:endParaRPr>
          </a:p>
        </p:txBody>
      </p:sp>
      <p:pic>
        <p:nvPicPr>
          <p:cNvPr id="8" name="Picture 7" descr="Screen Shot 2014-03-24 at 15.38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63" y="2636671"/>
            <a:ext cx="8083138" cy="3911386"/>
          </a:xfrm>
          <a:prstGeom prst="rect">
            <a:avLst/>
          </a:prstGeom>
        </p:spPr>
      </p:pic>
      <p:cxnSp>
        <p:nvCxnSpPr>
          <p:cNvPr id="24" name="Curved Connector 23"/>
          <p:cNvCxnSpPr/>
          <p:nvPr/>
        </p:nvCxnSpPr>
        <p:spPr>
          <a:xfrm>
            <a:off x="355600" y="2315661"/>
            <a:ext cx="468928" cy="467486"/>
          </a:xfrm>
          <a:prstGeom prst="curvedConnector3">
            <a:avLst>
              <a:gd name="adj1" fmla="val -36666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86428" y="4694915"/>
            <a:ext cx="2499671" cy="397785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3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4-03-24 at 15.38.02.png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63" y="2636671"/>
            <a:ext cx="8083138" cy="3911386"/>
          </a:xfrm>
          <a:prstGeom prst="rect">
            <a:avLst/>
          </a:prstGeom>
        </p:spPr>
      </p:pic>
      <p:pic>
        <p:nvPicPr>
          <p:cNvPr id="5" name="Picture 4" descr="Screen Shot 2014-03-24 at 17.06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4" y="3355266"/>
            <a:ext cx="8791636" cy="300906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Searching for </a:t>
            </a:r>
            <a:r>
              <a:rPr lang="en-US" sz="3200" dirty="0" smtClean="0"/>
              <a:t>a </a:t>
            </a:r>
            <a:r>
              <a:rPr lang="en-US" sz="3200" dirty="0"/>
              <a:t>specific </a:t>
            </a:r>
            <a:r>
              <a:rPr lang="en-US" sz="3200" dirty="0" smtClean="0"/>
              <a:t>disease: The allele report </a:t>
            </a:r>
            <a:endParaRPr lang="en-US" sz="3200" dirty="0"/>
          </a:p>
        </p:txBody>
      </p:sp>
      <p:sp>
        <p:nvSpPr>
          <p:cNvPr id="14" name="Oval 13"/>
          <p:cNvSpPr/>
          <p:nvPr/>
        </p:nvSpPr>
        <p:spPr>
          <a:xfrm>
            <a:off x="2800772" y="4102955"/>
            <a:ext cx="2291928" cy="507145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960310" y="4495799"/>
            <a:ext cx="1456490" cy="425406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Screen Shot 2014-03-24 at 16.54.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1258279"/>
            <a:ext cx="9017001" cy="97491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Oval 21"/>
          <p:cNvSpPr/>
          <p:nvPr/>
        </p:nvSpPr>
        <p:spPr>
          <a:xfrm>
            <a:off x="89872" y="1827126"/>
            <a:ext cx="1204272" cy="289689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4D"/>
              </a:solidFill>
            </a:endParaRPr>
          </a:p>
        </p:txBody>
      </p:sp>
      <p:cxnSp>
        <p:nvCxnSpPr>
          <p:cNvPr id="23" name="Curved Connector 22"/>
          <p:cNvCxnSpPr/>
          <p:nvPr/>
        </p:nvCxnSpPr>
        <p:spPr>
          <a:xfrm>
            <a:off x="355600" y="2315661"/>
            <a:ext cx="468928" cy="467486"/>
          </a:xfrm>
          <a:prstGeom prst="curvedConnector3">
            <a:avLst>
              <a:gd name="adj1" fmla="val -36666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789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Searching for </a:t>
            </a:r>
            <a:r>
              <a:rPr lang="en-US" sz="3200" dirty="0" smtClean="0"/>
              <a:t>a </a:t>
            </a:r>
            <a:r>
              <a:rPr lang="en-US" sz="3200" dirty="0"/>
              <a:t>specific </a:t>
            </a:r>
            <a:r>
              <a:rPr lang="en-US" sz="3200" dirty="0" smtClean="0"/>
              <a:t>disease: The allele report </a:t>
            </a:r>
            <a:endParaRPr lang="en-US" sz="3200" dirty="0"/>
          </a:p>
        </p:txBody>
      </p:sp>
      <p:pic>
        <p:nvPicPr>
          <p:cNvPr id="8" name="Picture 7" descr="Screen Shot 2014-03-24 at 15.38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63" y="2636671"/>
            <a:ext cx="8083138" cy="391138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824528" y="4923367"/>
            <a:ext cx="1563072" cy="359758"/>
          </a:xfrm>
          <a:prstGeom prst="ellipse">
            <a:avLst/>
          </a:prstGeom>
          <a:noFill/>
          <a:ln w="25400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4D"/>
              </a:solidFill>
            </a:endParaRPr>
          </a:p>
        </p:txBody>
      </p:sp>
      <p:cxnSp>
        <p:nvCxnSpPr>
          <p:cNvPr id="10" name="Curved Connector 9"/>
          <p:cNvCxnSpPr/>
          <p:nvPr/>
        </p:nvCxnSpPr>
        <p:spPr>
          <a:xfrm>
            <a:off x="8155061" y="6067108"/>
            <a:ext cx="765349" cy="555347"/>
          </a:xfrm>
          <a:prstGeom prst="curvedConnector3">
            <a:avLst>
              <a:gd name="adj1" fmla="val -5312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849929" y="5596467"/>
            <a:ext cx="1563072" cy="359758"/>
          </a:xfrm>
          <a:prstGeom prst="ellipse">
            <a:avLst/>
          </a:prstGeom>
          <a:noFill/>
          <a:ln w="25400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4D"/>
              </a:solidFill>
            </a:endParaRPr>
          </a:p>
        </p:txBody>
      </p:sp>
      <p:pic>
        <p:nvPicPr>
          <p:cNvPr id="12" name="Picture 11" descr="Screen Shot 2014-03-24 at 16.54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1258279"/>
            <a:ext cx="9017001" cy="97491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89872" y="1827126"/>
            <a:ext cx="1204272" cy="289689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4D"/>
              </a:solidFill>
            </a:endParaRPr>
          </a:p>
        </p:txBody>
      </p:sp>
      <p:cxnSp>
        <p:nvCxnSpPr>
          <p:cNvPr id="14" name="Curved Connector 13"/>
          <p:cNvCxnSpPr/>
          <p:nvPr/>
        </p:nvCxnSpPr>
        <p:spPr>
          <a:xfrm>
            <a:off x="355600" y="2315661"/>
            <a:ext cx="468928" cy="467486"/>
          </a:xfrm>
          <a:prstGeom prst="curvedConnector3">
            <a:avLst>
              <a:gd name="adj1" fmla="val -36666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476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 Shot 2014-03-24 at 16.39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358900"/>
            <a:ext cx="8305800" cy="5065025"/>
          </a:xfrm>
          <a:prstGeom prst="rect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Searching for a specific </a:t>
            </a:r>
            <a:r>
              <a:rPr lang="en-US" sz="3200" dirty="0">
                <a:solidFill>
                  <a:srgbClr val="000000"/>
                </a:solidFill>
              </a:rPr>
              <a:t>disease</a:t>
            </a:r>
            <a:r>
              <a:rPr lang="en-US" sz="3200" dirty="0" smtClean="0"/>
              <a:t>: phenotypes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 descr="Screen Shot 2014-03-24 at 16.34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3058088"/>
            <a:ext cx="8318500" cy="725149"/>
          </a:xfrm>
          <a:prstGeom prst="rect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Screen Shot 2014-03-24 at 16.35.0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4501919"/>
            <a:ext cx="8318500" cy="445171"/>
          </a:xfrm>
          <a:prstGeom prst="rect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Screen Shot 2014-03-24 at 16.35.1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15709"/>
            <a:ext cx="8305800" cy="424877"/>
          </a:xfrm>
          <a:prstGeom prst="rect">
            <a:avLst/>
          </a:prstGeom>
          <a:ln w="9525" cmpd="sng">
            <a:solidFill>
              <a:srgbClr val="BFBFB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9797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 this talk….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human disease models?</a:t>
            </a:r>
          </a:p>
          <a:p>
            <a:endParaRPr lang="en-US" sz="2800" dirty="0"/>
          </a:p>
          <a:p>
            <a:r>
              <a:rPr lang="en-US" sz="2800" dirty="0" smtClean="0"/>
              <a:t>The data so far</a:t>
            </a:r>
          </a:p>
          <a:p>
            <a:endParaRPr lang="en-US" sz="2800" dirty="0"/>
          </a:p>
          <a:p>
            <a:r>
              <a:rPr lang="en-US" sz="2800" dirty="0" smtClean="0"/>
              <a:t>Searching human disease model data</a:t>
            </a:r>
          </a:p>
          <a:p>
            <a:endParaRPr lang="en-US" sz="2800" dirty="0"/>
          </a:p>
          <a:p>
            <a:r>
              <a:rPr lang="en-US" sz="2800" dirty="0" smtClean="0"/>
              <a:t>What’s next?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1998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Searching for a specific gene</a:t>
            </a:r>
            <a:endParaRPr lang="en-US" sz="3200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2113785" y="1793479"/>
            <a:ext cx="532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000" dirty="0" smtClean="0"/>
              <a:t>Example 2 : Which diseases have been shown to be associated with the Sod gene?</a:t>
            </a:r>
            <a:endParaRPr lang="en-US" sz="2000" dirty="0"/>
          </a:p>
        </p:txBody>
      </p:sp>
      <p:pic>
        <p:nvPicPr>
          <p:cNvPr id="8" name="Picture 7" descr="Screen Shot 2014-03-14 at 12.24.5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4"/>
          <a:stretch/>
        </p:blipFill>
        <p:spPr>
          <a:xfrm>
            <a:off x="247147" y="2921000"/>
            <a:ext cx="8514131" cy="234526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Curved Connector 5"/>
          <p:cNvCxnSpPr/>
          <p:nvPr/>
        </p:nvCxnSpPr>
        <p:spPr>
          <a:xfrm>
            <a:off x="7010762" y="5740368"/>
            <a:ext cx="1750516" cy="730646"/>
          </a:xfrm>
          <a:prstGeom prst="curvedConnector3">
            <a:avLst>
              <a:gd name="adj1" fmla="val -3665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62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4-03-24 at 16.17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3" y="1429452"/>
            <a:ext cx="9004300" cy="4564917"/>
          </a:xfrm>
          <a:prstGeom prst="rect">
            <a:avLst/>
          </a:prstGeom>
          <a:ln>
            <a:solidFill>
              <a:srgbClr val="BFBFB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Searching for a specific gene: The </a:t>
            </a:r>
            <a:r>
              <a:rPr lang="en-US" sz="3200" dirty="0" smtClean="0"/>
              <a:t>gene report</a:t>
            </a:r>
            <a:endParaRPr lang="en-US" sz="3200" dirty="0"/>
          </a:p>
        </p:txBody>
      </p:sp>
      <p:sp>
        <p:nvSpPr>
          <p:cNvPr id="8" name="Oval 7"/>
          <p:cNvSpPr/>
          <p:nvPr/>
        </p:nvSpPr>
        <p:spPr>
          <a:xfrm>
            <a:off x="42863" y="1709167"/>
            <a:ext cx="1100667" cy="386561"/>
          </a:xfrm>
          <a:prstGeom prst="ellipse">
            <a:avLst/>
          </a:prstGeom>
          <a:noFill/>
          <a:ln w="2540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urved Connector 9"/>
          <p:cNvCxnSpPr/>
          <p:nvPr/>
        </p:nvCxnSpPr>
        <p:spPr>
          <a:xfrm>
            <a:off x="7772400" y="6210299"/>
            <a:ext cx="914400" cy="431804"/>
          </a:xfrm>
          <a:prstGeom prst="curvedConnector3">
            <a:avLst>
              <a:gd name="adj1" fmla="val -20833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503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Searching for a specific gene: </a:t>
            </a:r>
            <a:r>
              <a:rPr lang="en-US" sz="3200" dirty="0" err="1" smtClean="0"/>
              <a:t>Orthologs</a:t>
            </a:r>
            <a:endParaRPr lang="en-US" sz="3200" dirty="0"/>
          </a:p>
        </p:txBody>
      </p:sp>
      <p:cxnSp>
        <p:nvCxnSpPr>
          <p:cNvPr id="7" name="Curved Connector 6"/>
          <p:cNvCxnSpPr/>
          <p:nvPr/>
        </p:nvCxnSpPr>
        <p:spPr>
          <a:xfrm>
            <a:off x="266700" y="4241800"/>
            <a:ext cx="1160883" cy="439449"/>
          </a:xfrm>
          <a:prstGeom prst="curvedConnector3">
            <a:avLst>
              <a:gd name="adj1" fmla="val -11264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86347" y="4565663"/>
            <a:ext cx="289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Hsap</a:t>
            </a:r>
            <a:r>
              <a:rPr lang="en-US" dirty="0" smtClean="0"/>
              <a:t>\SOD1 gene report</a:t>
            </a:r>
            <a:endParaRPr lang="en-US" dirty="0"/>
          </a:p>
        </p:txBody>
      </p:sp>
      <p:pic>
        <p:nvPicPr>
          <p:cNvPr id="11" name="Picture 10" descr="Screen Shot 2014-03-24 at 16.24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5" y="1657370"/>
            <a:ext cx="8909108" cy="249082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Screen Shot 2014-03-24 at 16.25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72" y="4934995"/>
            <a:ext cx="8809211" cy="140501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-10319" y="3156967"/>
            <a:ext cx="1214437" cy="386561"/>
          </a:xfrm>
          <a:prstGeom prst="ellipse">
            <a:avLst/>
          </a:prstGeom>
          <a:noFill/>
          <a:ln w="2540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86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What’s next?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1917700"/>
            <a:ext cx="7480300" cy="257809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400" dirty="0" smtClean="0"/>
              <a:t>A </a:t>
            </a:r>
            <a:r>
              <a:rPr lang="en-US" sz="2400" dirty="0" err="1" smtClean="0"/>
              <a:t>precomputed</a:t>
            </a:r>
            <a:r>
              <a:rPr lang="en-US" sz="2400" dirty="0" smtClean="0"/>
              <a:t> file will be available in the next release (May)</a:t>
            </a:r>
          </a:p>
          <a:p>
            <a:pPr algn="ctr"/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Expand the scope of the data</a:t>
            </a:r>
          </a:p>
          <a:p>
            <a:pPr marL="0" indent="0" algn="ctr">
              <a:buNone/>
            </a:pPr>
            <a:r>
              <a:rPr lang="en-US" sz="2400" dirty="0"/>
              <a:t>T</a:t>
            </a:r>
            <a:r>
              <a:rPr lang="en-US" sz="2400" dirty="0" smtClean="0"/>
              <a:t>ool improvement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Continue to search the literature to improve the dataset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491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can you help?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257800" cy="2901590"/>
          </a:xfrm>
        </p:spPr>
        <p:txBody>
          <a:bodyPr>
            <a:normAutofit/>
          </a:bodyPr>
          <a:lstStyle/>
          <a:p>
            <a:pPr lvl="1"/>
            <a:r>
              <a:rPr lang="en-US" sz="2200" dirty="0" smtClean="0"/>
              <a:t>Flag disease models in </a:t>
            </a:r>
            <a:r>
              <a:rPr lang="en-US" sz="2200" dirty="0"/>
              <a:t>your new papers using </a:t>
            </a:r>
            <a:r>
              <a:rPr lang="en-US" sz="2200" dirty="0" smtClean="0"/>
              <a:t>“Fast </a:t>
            </a:r>
            <a:r>
              <a:rPr lang="en-US" sz="2200" dirty="0"/>
              <a:t>Track Your </a:t>
            </a:r>
            <a:r>
              <a:rPr lang="en-US" sz="2200" dirty="0" smtClean="0"/>
              <a:t>Paper”</a:t>
            </a:r>
          </a:p>
          <a:p>
            <a:pPr lvl="1"/>
            <a:r>
              <a:rPr lang="en-US" sz="2200" dirty="0" smtClean="0"/>
              <a:t>Are </a:t>
            </a:r>
            <a:r>
              <a:rPr lang="en-US" sz="2200" dirty="0"/>
              <a:t>there any key papers we’ve missed</a:t>
            </a:r>
            <a:r>
              <a:rPr lang="en-US" sz="2200" dirty="0" smtClean="0"/>
              <a:t>?</a:t>
            </a:r>
          </a:p>
          <a:p>
            <a:pPr lvl="1"/>
            <a:r>
              <a:rPr lang="en-US" sz="2200" dirty="0" smtClean="0"/>
              <a:t>Feedback </a:t>
            </a:r>
            <a:r>
              <a:rPr lang="en-US" sz="2200" dirty="0"/>
              <a:t>on existing features</a:t>
            </a:r>
          </a:p>
          <a:p>
            <a:pPr lvl="1"/>
            <a:r>
              <a:rPr lang="en-US" sz="2200" dirty="0" smtClean="0"/>
              <a:t>Suggestions?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1500" dirty="0"/>
          </a:p>
          <a:p>
            <a:endParaRPr lang="en-US" dirty="0"/>
          </a:p>
        </p:txBody>
      </p:sp>
      <p:pic>
        <p:nvPicPr>
          <p:cNvPr id="4" name="Picture 3" descr="Screen Shot 2014-03-14 at 12.15.4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r="2034" b="10027"/>
          <a:stretch/>
        </p:blipFill>
        <p:spPr>
          <a:xfrm>
            <a:off x="1761067" y="5503333"/>
            <a:ext cx="6045200" cy="8975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296425" y="6078677"/>
            <a:ext cx="1255854" cy="343176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4D"/>
              </a:solidFill>
            </a:endParaRPr>
          </a:p>
        </p:txBody>
      </p:sp>
      <p:pic>
        <p:nvPicPr>
          <p:cNvPr id="6" name="Picture 5" descr="Screen Shot 2014-03-24 at 15.19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1600201"/>
            <a:ext cx="2628900" cy="29015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20800" y="4838925"/>
            <a:ext cx="69088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 algn="ctr"/>
            <a:r>
              <a:rPr lang="en-US" sz="2200" dirty="0"/>
              <a:t>Talk to us now, see our poster, or email us</a:t>
            </a:r>
          </a:p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842000" y="3830777"/>
            <a:ext cx="1955800" cy="343176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24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45" y="-296862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05809" y="2388393"/>
            <a:ext cx="8979855" cy="3713743"/>
            <a:chOff x="-121916" y="2332838"/>
            <a:chExt cx="10086448" cy="4104747"/>
          </a:xfrm>
        </p:grpSpPr>
        <p:graphicFrame>
          <p:nvGraphicFramePr>
            <p:cNvPr id="20" name="Chart 1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96684985"/>
                </p:ext>
              </p:extLst>
            </p:nvPr>
          </p:nvGraphicFramePr>
          <p:xfrm>
            <a:off x="7047999" y="2332838"/>
            <a:ext cx="2916533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6" name="Group 5"/>
            <p:cNvGrpSpPr/>
            <p:nvPr/>
          </p:nvGrpSpPr>
          <p:grpSpPr>
            <a:xfrm>
              <a:off x="-121916" y="2575429"/>
              <a:ext cx="8808716" cy="2769362"/>
              <a:chOff x="-121916" y="2575429"/>
              <a:chExt cx="8808716" cy="2769362"/>
            </a:xfrm>
          </p:grpSpPr>
          <p:graphicFrame>
            <p:nvGraphicFramePr>
              <p:cNvPr id="11" name="Chart 10"/>
              <p:cNvGraphicFramePr/>
              <p:nvPr>
                <p:extLst>
                  <p:ext uri="{D42A27DB-BD31-4B8C-83A1-F6EECF244321}">
                    <p14:modId xmlns:p14="http://schemas.microsoft.com/office/powerpoint/2010/main" val="4085637052"/>
                  </p:ext>
                </p:extLst>
              </p:nvPr>
            </p:nvGraphicFramePr>
            <p:xfrm>
              <a:off x="3879592" y="2702328"/>
              <a:ext cx="3964631" cy="225801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4" name="Chart 3"/>
              <p:cNvGraphicFramePr/>
              <p:nvPr>
                <p:extLst>
                  <p:ext uri="{D42A27DB-BD31-4B8C-83A1-F6EECF244321}">
                    <p14:modId xmlns:p14="http://schemas.microsoft.com/office/powerpoint/2010/main" val="1739445073"/>
                  </p:ext>
                </p:extLst>
              </p:nvPr>
            </p:nvGraphicFramePr>
            <p:xfrm>
              <a:off x="-121916" y="3056430"/>
              <a:ext cx="1391630" cy="201960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graphicFrame>
            <p:nvGraphicFramePr>
              <p:cNvPr id="7" name="Chart 6"/>
              <p:cNvGraphicFramePr/>
              <p:nvPr>
                <p:extLst>
                  <p:ext uri="{D42A27DB-BD31-4B8C-83A1-F6EECF244321}">
                    <p14:modId xmlns:p14="http://schemas.microsoft.com/office/powerpoint/2010/main" val="3402377586"/>
                  </p:ext>
                </p:extLst>
              </p:nvPr>
            </p:nvGraphicFramePr>
            <p:xfrm>
              <a:off x="2276971" y="2575429"/>
              <a:ext cx="3964631" cy="225801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graphicFrame>
            <p:nvGraphicFramePr>
              <p:cNvPr id="8" name="Chart 7"/>
              <p:cNvGraphicFramePr/>
              <p:nvPr>
                <p:extLst>
                  <p:ext uri="{D42A27DB-BD31-4B8C-83A1-F6EECF244321}">
                    <p14:modId xmlns:p14="http://schemas.microsoft.com/office/powerpoint/2010/main" val="2197348957"/>
                  </p:ext>
                </p:extLst>
              </p:nvPr>
            </p:nvGraphicFramePr>
            <p:xfrm>
              <a:off x="1131978" y="2792964"/>
              <a:ext cx="2289986" cy="204048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15" name="TextBox 14"/>
              <p:cNvSpPr txBox="1"/>
              <p:nvPr/>
            </p:nvSpPr>
            <p:spPr>
              <a:xfrm>
                <a:off x="194205" y="4975459"/>
                <a:ext cx="7593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1993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829574" y="4975459"/>
                <a:ext cx="7593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1998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659170" y="4975459"/>
                <a:ext cx="7593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2003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723859" y="4975459"/>
                <a:ext cx="7593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2008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927413" y="4975459"/>
                <a:ext cx="7593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2013</a:t>
                </a:r>
                <a:endParaRPr lang="en-US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2051752" y="5791253"/>
              <a:ext cx="5352349" cy="646332"/>
              <a:chOff x="3693621" y="3007348"/>
              <a:chExt cx="3663089" cy="542126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3693621" y="3078827"/>
                <a:ext cx="216000" cy="216000"/>
              </a:xfrm>
              <a:prstGeom prst="rect">
                <a:avLst/>
              </a:prstGeom>
              <a:solidFill>
                <a:srgbClr val="F1625F"/>
              </a:solidFill>
              <a:ln>
                <a:solidFill>
                  <a:schemeClr val="accent2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022655" y="3007348"/>
                <a:ext cx="3334055" cy="542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Drosophila papers containing “disease” in the abstract or title</a:t>
                </a:r>
                <a:endParaRPr lang="en-US" dirty="0"/>
              </a:p>
            </p:txBody>
          </p:sp>
        </p:grpSp>
      </p:grpSp>
      <p:sp>
        <p:nvSpPr>
          <p:cNvPr id="2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Why human disease models?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1858016" y="1660852"/>
            <a:ext cx="51899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Dramatic increase in the proportion of Drosophila papers that mention disease over the last 20 years.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6757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 do we consider to be a disease model?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3227450"/>
            <a:ext cx="5157536" cy="2958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Can be either:</a:t>
            </a:r>
          </a:p>
          <a:p>
            <a:r>
              <a:rPr lang="en-US" sz="2000" dirty="0"/>
              <a:t>Drosophila mutant/transgene</a:t>
            </a:r>
          </a:p>
          <a:p>
            <a:r>
              <a:rPr lang="en-US" sz="2000" dirty="0"/>
              <a:t>Human transgene in Drosophila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Does not currently include:</a:t>
            </a:r>
          </a:p>
          <a:p>
            <a:r>
              <a:rPr lang="en-US" sz="2000" dirty="0" smtClean="0"/>
              <a:t>Environment, infection</a:t>
            </a:r>
            <a:r>
              <a:rPr lang="en-US" sz="2000" dirty="0"/>
              <a:t> </a:t>
            </a:r>
            <a:r>
              <a:rPr lang="en-US" sz="2000" dirty="0" smtClean="0"/>
              <a:t>or chemical models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 rot="10800000" flipH="1" flipV="1">
            <a:off x="1353342" y="1672924"/>
            <a:ext cx="637902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rgbClr val="008000"/>
                </a:solidFill>
              </a:rPr>
              <a:t>genetic</a:t>
            </a:r>
            <a:r>
              <a:rPr lang="en-US" sz="2400" dirty="0" smtClean="0"/>
              <a:t> model in Drosophila that recapitulates some or all of the </a:t>
            </a:r>
            <a:r>
              <a:rPr lang="en-US" sz="2400" b="1" dirty="0" smtClean="0">
                <a:solidFill>
                  <a:srgbClr val="C0504D"/>
                </a:solidFill>
              </a:rPr>
              <a:t>phenotypes</a:t>
            </a:r>
            <a:r>
              <a:rPr lang="en-US" sz="2400" dirty="0" smtClean="0"/>
              <a:t> of a human disease.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3158" y="6466915"/>
            <a:ext cx="5307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from http</a:t>
            </a:r>
            <a:r>
              <a:rPr lang="en-US" sz="1400" dirty="0"/>
              <a:t>://</a:t>
            </a:r>
            <a:r>
              <a:rPr lang="en-US" sz="1400" dirty="0" err="1"/>
              <a:t>modencode.sciencemag.org</a:t>
            </a:r>
            <a:r>
              <a:rPr lang="en-US" sz="1400" dirty="0"/>
              <a:t>/drosophila/memory2/</a:t>
            </a:r>
          </a:p>
        </p:txBody>
      </p:sp>
      <p:pic>
        <p:nvPicPr>
          <p:cNvPr id="6" name="Picture 5" descr="hunt_brain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117" y="2873252"/>
            <a:ext cx="3271683" cy="34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65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diseases</a:t>
            </a:r>
            <a:endParaRPr lang="en-US" sz="3600" dirty="0"/>
          </a:p>
        </p:txBody>
      </p:sp>
      <p:pic>
        <p:nvPicPr>
          <p:cNvPr id="8" name="Picture 7" descr="DO_log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27"/>
          <a:stretch/>
        </p:blipFill>
        <p:spPr>
          <a:xfrm>
            <a:off x="6031014" y="1975151"/>
            <a:ext cx="2554185" cy="11425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8864" y="3022600"/>
            <a:ext cx="90043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u="sng" dirty="0">
                <a:hlinkClick r:id="rId4"/>
              </a:rPr>
              <a:t>disease</a:t>
            </a:r>
          </a:p>
          <a:p>
            <a:r>
              <a:rPr lang="en-US" sz="2800" dirty="0"/>
              <a:t>   |__</a:t>
            </a:r>
            <a:r>
              <a:rPr lang="en-US" sz="2800" u="sng" dirty="0">
                <a:hlinkClick r:id="rId5"/>
              </a:rPr>
              <a:t>disease of anatomical entity</a:t>
            </a:r>
          </a:p>
          <a:p>
            <a:r>
              <a:rPr lang="en-US" sz="2800" dirty="0"/>
              <a:t>       |__</a:t>
            </a:r>
            <a:r>
              <a:rPr lang="en-US" sz="2800" u="sng" dirty="0">
                <a:hlinkClick r:id="rId6"/>
              </a:rPr>
              <a:t>nervous system disease</a:t>
            </a:r>
          </a:p>
          <a:p>
            <a:r>
              <a:rPr lang="en-US" sz="2800" dirty="0"/>
              <a:t>           |__</a:t>
            </a:r>
            <a:r>
              <a:rPr lang="en-US" sz="2800" u="sng" dirty="0">
                <a:hlinkClick r:id="rId7"/>
              </a:rPr>
              <a:t>central nervous system disease</a:t>
            </a:r>
          </a:p>
          <a:p>
            <a:r>
              <a:rPr lang="en-US" sz="2800" dirty="0"/>
              <a:t>               |__</a:t>
            </a:r>
            <a:r>
              <a:rPr lang="en-US" sz="2800" u="sng" dirty="0">
                <a:hlinkClick r:id="rId8"/>
              </a:rPr>
              <a:t>neurodegenerative disease</a:t>
            </a:r>
          </a:p>
          <a:p>
            <a:r>
              <a:rPr lang="en-US" sz="2800" dirty="0"/>
              <a:t>                   |__</a:t>
            </a:r>
            <a:r>
              <a:rPr lang="en-US" sz="2800" b="1" u="sng" dirty="0"/>
              <a:t>Parkinson's </a:t>
            </a:r>
            <a:r>
              <a:rPr lang="en-US" sz="2800" b="1" u="sng" dirty="0" smtClean="0"/>
              <a:t>disease</a:t>
            </a:r>
          </a:p>
          <a:p>
            <a:r>
              <a:rPr lang="en-US" sz="2800" b="1" dirty="0" smtClean="0"/>
              <a:t>			 </a:t>
            </a:r>
            <a:r>
              <a:rPr lang="en-US" sz="2800" b="1" smtClean="0"/>
              <a:t> </a:t>
            </a:r>
            <a:r>
              <a:rPr lang="en-US" sz="2800" smtClean="0"/>
              <a:t>|</a:t>
            </a:r>
            <a:r>
              <a:rPr lang="en-US" sz="2800" dirty="0" smtClean="0"/>
              <a:t>__</a:t>
            </a:r>
            <a:r>
              <a:rPr lang="en-US" sz="2800" u="sng" dirty="0">
                <a:hlinkClick r:id="rId9"/>
              </a:rPr>
              <a:t>[more ...]</a:t>
            </a:r>
            <a:endParaRPr lang="en-US" sz="2800" b="1" u="sng" dirty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49863"/>
            <a:ext cx="8127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Alleles</a:t>
            </a:r>
            <a:r>
              <a:rPr lang="en-US" sz="2000" dirty="0" smtClean="0"/>
              <a:t> </a:t>
            </a:r>
            <a:r>
              <a:rPr lang="en-US" sz="2000" dirty="0"/>
              <a:t>have been associated with diseases from the Disease </a:t>
            </a:r>
            <a:r>
              <a:rPr lang="en-US" sz="2000" dirty="0" smtClean="0"/>
              <a:t>Ontology </a:t>
            </a:r>
            <a:r>
              <a:rPr lang="en-US" sz="2000" dirty="0">
                <a:hlinkClick r:id="rId10"/>
              </a:rPr>
              <a:t>disease-ontology.org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0712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3664"/>
            <a:ext cx="8229600" cy="49369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u="sng" dirty="0" smtClean="0"/>
              <a:t>Models</a:t>
            </a:r>
          </a:p>
          <a:p>
            <a:pPr marL="0" indent="0">
              <a:buNone/>
            </a:pPr>
            <a:r>
              <a:rPr lang="en-US" sz="2400" dirty="0"/>
              <a:t>p</a:t>
            </a:r>
            <a:r>
              <a:rPr lang="en-US" sz="2400" dirty="0" smtClean="0"/>
              <a:t>ark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 is a </a:t>
            </a:r>
            <a:r>
              <a:rPr lang="en-US" sz="2400" b="1" dirty="0" smtClean="0">
                <a:solidFill>
                  <a:srgbClr val="D300D3"/>
                </a:solidFill>
              </a:rPr>
              <a:t>model of</a:t>
            </a:r>
            <a:r>
              <a:rPr lang="en-US" sz="2400" dirty="0" smtClean="0">
                <a:solidFill>
                  <a:srgbClr val="D300D3"/>
                </a:solidFill>
              </a:rPr>
              <a:t> </a:t>
            </a:r>
            <a:r>
              <a:rPr lang="en-US" sz="2400" dirty="0" smtClean="0"/>
              <a:t>Parkinson’s disease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800" u="sng" dirty="0" smtClean="0"/>
              <a:t>Modifiers of the model</a:t>
            </a:r>
            <a:endParaRPr lang="en-US" sz="1000" u="sng" dirty="0" smtClean="0"/>
          </a:p>
          <a:p>
            <a:pPr marL="0" indent="0">
              <a:buNone/>
            </a:pPr>
            <a:r>
              <a:rPr lang="en-US" sz="2400" dirty="0" smtClean="0"/>
              <a:t>Parkinson’s disease modeled by park</a:t>
            </a:r>
            <a:r>
              <a:rPr lang="en-US" sz="2400" baseline="30000" dirty="0" smtClean="0"/>
              <a:t>1 </a:t>
            </a:r>
            <a:r>
              <a:rPr lang="en-US" sz="2400" dirty="0" smtClean="0"/>
              <a:t>is </a:t>
            </a:r>
            <a:r>
              <a:rPr lang="en-US" sz="2400" b="1" dirty="0">
                <a:solidFill>
                  <a:srgbClr val="D300D3"/>
                </a:solidFill>
              </a:rPr>
              <a:t>ameliorated by</a:t>
            </a:r>
            <a:r>
              <a:rPr lang="en-US" sz="2400" dirty="0">
                <a:solidFill>
                  <a:srgbClr val="D300D3"/>
                </a:solidFill>
              </a:rPr>
              <a:t> </a:t>
            </a:r>
            <a:r>
              <a:rPr lang="en-US" sz="2400" dirty="0" smtClean="0">
                <a:solidFill>
                  <a:srgbClr val="D300D3"/>
                </a:solidFill>
              </a:rPr>
              <a:t>     </a:t>
            </a:r>
            <a:r>
              <a:rPr lang="en-US" sz="2400" dirty="0" err="1" smtClean="0"/>
              <a:t>dnk</a:t>
            </a:r>
            <a:r>
              <a:rPr lang="en-US" sz="2400" baseline="30000" dirty="0" err="1" smtClean="0"/>
              <a:t>Scer</a:t>
            </a:r>
            <a:r>
              <a:rPr lang="en-US" sz="2400" baseline="30000" dirty="0" smtClean="0"/>
              <a:t>\</a:t>
            </a:r>
            <a:r>
              <a:rPr lang="en-US" sz="2400" baseline="30000" dirty="0" err="1" smtClean="0"/>
              <a:t>UAS.cLa</a:t>
            </a:r>
            <a:endParaRPr lang="en-US" sz="2400" baseline="30000" dirty="0" smtClean="0"/>
          </a:p>
          <a:p>
            <a:pPr marL="0" indent="0">
              <a:buNone/>
            </a:pPr>
            <a:r>
              <a:rPr lang="en-US" sz="2400" dirty="0" smtClean="0"/>
              <a:t>Parkinson’s </a:t>
            </a:r>
            <a:r>
              <a:rPr lang="en-US" sz="2400" dirty="0"/>
              <a:t>disease modeled by </a:t>
            </a:r>
            <a:r>
              <a:rPr lang="en-US" sz="2400" dirty="0" smtClean="0"/>
              <a:t>Pink1</a:t>
            </a:r>
            <a:r>
              <a:rPr lang="en-US" sz="2400" baseline="30000" dirty="0" smtClean="0"/>
              <a:t>dsRNA.Scer</a:t>
            </a:r>
            <a:r>
              <a:rPr lang="en-US" sz="2400" baseline="30000" dirty="0"/>
              <a:t>\</a:t>
            </a:r>
            <a:r>
              <a:rPr lang="en-US" sz="2400" baseline="30000" dirty="0" smtClean="0"/>
              <a:t>UAS  </a:t>
            </a:r>
            <a:r>
              <a:rPr lang="en-US" sz="2400" dirty="0" smtClean="0">
                <a:solidFill>
                  <a:srgbClr val="000000"/>
                </a:solidFill>
              </a:rPr>
              <a:t>is </a:t>
            </a:r>
            <a:r>
              <a:rPr lang="en-US" sz="2400" b="1" dirty="0" smtClean="0">
                <a:solidFill>
                  <a:srgbClr val="D300D3"/>
                </a:solidFill>
              </a:rPr>
              <a:t>exacerbated by </a:t>
            </a:r>
            <a:r>
              <a:rPr lang="en-US" sz="2400" dirty="0" smtClean="0"/>
              <a:t>rictor</a:t>
            </a:r>
            <a:r>
              <a:rPr lang="en-US" sz="2400" baseline="30000" dirty="0" smtClean="0"/>
              <a:t>Δ2</a:t>
            </a:r>
          </a:p>
          <a:p>
            <a:pPr marL="0" indent="0">
              <a:buNone/>
            </a:pPr>
            <a:endParaRPr lang="en-US" sz="2400" baseline="30000" dirty="0"/>
          </a:p>
          <a:p>
            <a:pPr marL="0" indent="0">
              <a:buNone/>
            </a:pPr>
            <a:r>
              <a:rPr lang="en-US" sz="2800" u="sng" dirty="0" smtClean="0"/>
              <a:t>Not a model/modifier</a:t>
            </a:r>
          </a:p>
          <a:p>
            <a:pPr marL="0" indent="0">
              <a:buNone/>
            </a:pPr>
            <a:r>
              <a:rPr lang="en-US" sz="2400" dirty="0" err="1"/>
              <a:t>Hsap</a:t>
            </a:r>
            <a:r>
              <a:rPr lang="en-US" sz="2400" dirty="0"/>
              <a:t>\PARK2</a:t>
            </a:r>
            <a:r>
              <a:rPr lang="en-US" sz="2400" baseline="30000" dirty="0"/>
              <a:t>G328E.Scer\</a:t>
            </a:r>
            <a:r>
              <a:rPr lang="en-US" sz="2400" baseline="30000" dirty="0" smtClean="0"/>
              <a:t>UAS </a:t>
            </a:r>
            <a:r>
              <a:rPr lang="en-US" sz="2400" b="1" dirty="0" smtClean="0">
                <a:solidFill>
                  <a:srgbClr val="D300D3"/>
                </a:solidFill>
              </a:rPr>
              <a:t>does not model</a:t>
            </a:r>
            <a:r>
              <a:rPr lang="en-US" sz="2400" b="1" dirty="0" smtClean="0"/>
              <a:t> </a:t>
            </a:r>
            <a:r>
              <a:rPr lang="en-US" sz="2400" dirty="0" smtClean="0"/>
              <a:t>Parkinson’s disease</a:t>
            </a:r>
          </a:p>
          <a:p>
            <a:pPr marL="0" indent="0">
              <a:buNone/>
            </a:pP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212915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 this release…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8667"/>
            <a:ext cx="8229600" cy="872067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&gt;</a:t>
            </a:r>
            <a:r>
              <a:rPr lang="en-US" sz="2400" dirty="0" smtClean="0"/>
              <a:t>1000 </a:t>
            </a:r>
            <a:r>
              <a:rPr lang="en-US" sz="2400" dirty="0"/>
              <a:t>a</a:t>
            </a:r>
            <a:r>
              <a:rPr lang="en-US" sz="2400" dirty="0" smtClean="0"/>
              <a:t>lleles of </a:t>
            </a:r>
            <a:r>
              <a:rPr lang="en-US" sz="2400" dirty="0"/>
              <a:t>&gt;</a:t>
            </a:r>
            <a:r>
              <a:rPr lang="en-US" sz="2400" dirty="0" smtClean="0"/>
              <a:t>500 genes have been associated with &gt;100 </a:t>
            </a:r>
            <a:r>
              <a:rPr lang="en-US" sz="2400" dirty="0"/>
              <a:t>d</a:t>
            </a:r>
            <a:r>
              <a:rPr lang="en-US" sz="2400" dirty="0" smtClean="0"/>
              <a:t>iseases described in &gt;400 references.</a:t>
            </a:r>
          </a:p>
          <a:p>
            <a:endParaRPr lang="en-US" sz="2400" dirty="0"/>
          </a:p>
        </p:txBody>
      </p:sp>
      <p:pic>
        <p:nvPicPr>
          <p:cNvPr id="10" name="Picture 9" descr="Screen Shot 2014-03-15 at 17.10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5" y="2800938"/>
            <a:ext cx="8686800" cy="264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9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Searching human </a:t>
            </a:r>
            <a:r>
              <a:rPr lang="en-US" sz="3200" dirty="0"/>
              <a:t>disease data in </a:t>
            </a:r>
            <a:r>
              <a:rPr lang="en-US" sz="3200" dirty="0" err="1" smtClean="0"/>
              <a:t>FlyBase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67845" y="4024784"/>
            <a:ext cx="5921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you are interested in a particular </a:t>
            </a:r>
            <a:r>
              <a:rPr lang="en-US" sz="2000" b="1" dirty="0" smtClean="0">
                <a:solidFill>
                  <a:srgbClr val="008000"/>
                </a:solidFill>
              </a:rPr>
              <a:t>gene</a:t>
            </a:r>
            <a:r>
              <a:rPr lang="en-US" sz="2000" dirty="0" smtClean="0"/>
              <a:t>…….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196067" y="4773845"/>
            <a:ext cx="209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New section on our gene and allele reports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20245" y="1608449"/>
            <a:ext cx="5921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you are interested in a particular </a:t>
            </a:r>
            <a:r>
              <a:rPr lang="en-US" sz="2000" b="1" dirty="0" smtClean="0">
                <a:solidFill>
                  <a:srgbClr val="C0504D"/>
                </a:solidFill>
              </a:rPr>
              <a:t>disease</a:t>
            </a:r>
            <a:r>
              <a:rPr lang="en-US" sz="2000" dirty="0" smtClean="0"/>
              <a:t>…….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601249" y="2429715"/>
            <a:ext cx="2694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New “Human Disease” </a:t>
            </a:r>
            <a:r>
              <a:rPr lang="en-US" dirty="0" err="1" smtClean="0"/>
              <a:t>QuickSearch</a:t>
            </a:r>
            <a:r>
              <a:rPr lang="en-US" dirty="0" smtClean="0"/>
              <a:t> tab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TermLink</a:t>
            </a:r>
            <a:endParaRPr lang="en-US" dirty="0"/>
          </a:p>
        </p:txBody>
      </p:sp>
      <p:pic>
        <p:nvPicPr>
          <p:cNvPr id="12" name="Picture 11" descr="Screen Shot 2014-03-10 at 14.27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960" y="2221244"/>
            <a:ext cx="3831840" cy="98462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Screen Shot 2014-03-10 at 14.37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602" y="4773845"/>
            <a:ext cx="5020525" cy="104199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Screen Shot 2014-03-20 at 11.32.2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42" y="2729384"/>
            <a:ext cx="1408371" cy="12954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4380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Searching for alleles associated with a specific disease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949152"/>
            <a:ext cx="4006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2. Dedicated CV search tool - </a:t>
            </a:r>
            <a:r>
              <a:rPr lang="en-US" u="sng" dirty="0" err="1" smtClean="0"/>
              <a:t>TermLink</a:t>
            </a:r>
            <a:endParaRPr lang="en-US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527338" y="1477961"/>
            <a:ext cx="2331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1. </a:t>
            </a:r>
            <a:r>
              <a:rPr lang="en-US" u="sng" dirty="0" err="1" smtClean="0"/>
              <a:t>QuickSearch</a:t>
            </a:r>
            <a:r>
              <a:rPr lang="en-US" u="sng" dirty="0" smtClean="0"/>
              <a:t> tab</a:t>
            </a:r>
            <a:endParaRPr lang="en-US" u="sng" dirty="0"/>
          </a:p>
        </p:txBody>
      </p:sp>
      <p:pic>
        <p:nvPicPr>
          <p:cNvPr id="3" name="Picture 2" descr="qs_empty_cropp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8" y="1968534"/>
            <a:ext cx="8270316" cy="167738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Screen Shot 2014-03-14 at 13.26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264" y="4318484"/>
            <a:ext cx="5397390" cy="136994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Screen Shot 2014-03-14 at 11.11.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0" y="5233580"/>
            <a:ext cx="7073900" cy="128292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Screen Shot 2014-03-20 at 11.32.2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4580554"/>
            <a:ext cx="1408371" cy="12954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281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5240</TotalTime>
  <Words>582</Words>
  <Application>Microsoft Macintosh PowerPoint</Application>
  <PresentationFormat>On-screen Show (4:3)</PresentationFormat>
  <Paragraphs>109</Paragraphs>
  <Slides>24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Human health-related models in Drosophila</vt:lpstr>
      <vt:lpstr>In this talk….</vt:lpstr>
      <vt:lpstr> </vt:lpstr>
      <vt:lpstr>What do we consider to be a disease model?</vt:lpstr>
      <vt:lpstr>The diseases</vt:lpstr>
      <vt:lpstr>The data</vt:lpstr>
      <vt:lpstr>In this release…</vt:lpstr>
      <vt:lpstr>Searching human disease data in FlyBase</vt:lpstr>
      <vt:lpstr>Searching for alleles associated with a specific disease</vt:lpstr>
      <vt:lpstr>Searching for alleles associated with a specific disease</vt:lpstr>
      <vt:lpstr>Searching for a specific disease: The disease term report page</vt:lpstr>
      <vt:lpstr>Searching for a specific disease: The disease term report page</vt:lpstr>
      <vt:lpstr>Searching for a specific disease: The disease term report page</vt:lpstr>
      <vt:lpstr>Searching for a specific disease: The disease term report page</vt:lpstr>
      <vt:lpstr>Searching for a specific disease: The disease term report page</vt:lpstr>
      <vt:lpstr>Searching for a specific disease: The allele report </vt:lpstr>
      <vt:lpstr>Searching for a specific disease: The allele report </vt:lpstr>
      <vt:lpstr>Searching for a specific disease: The allele report </vt:lpstr>
      <vt:lpstr>Searching for a specific disease: phenotypes</vt:lpstr>
      <vt:lpstr>Searching for a specific gene</vt:lpstr>
      <vt:lpstr>Searching for a specific gene: The gene report</vt:lpstr>
      <vt:lpstr>Searching for a specific gene: Orthologs</vt:lpstr>
      <vt:lpstr>What’s next?</vt:lpstr>
      <vt:lpstr>How can you help?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Human-health-related models in Drosophila</dc:title>
  <dc:creator>Laura Ponting</dc:creator>
  <cp:lastModifiedBy>Laura Ponting</cp:lastModifiedBy>
  <cp:revision>117</cp:revision>
  <dcterms:created xsi:type="dcterms:W3CDTF">2014-03-23T22:11:49Z</dcterms:created>
  <dcterms:modified xsi:type="dcterms:W3CDTF">2014-04-07T10:42:34Z</dcterms:modified>
</cp:coreProperties>
</file>